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3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22631400" cy="32042100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92" userDrawn="1">
          <p15:clr>
            <a:srgbClr val="A4A3A4"/>
          </p15:clr>
        </p15:guide>
        <p15:guide id="2" pos="7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51D"/>
    <a:srgbClr val="1852A8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686" autoAdjust="0"/>
    <p:restoredTop sz="90929"/>
  </p:normalViewPr>
  <p:slideViewPr>
    <p:cSldViewPr>
      <p:cViewPr varScale="1">
        <p:scale>
          <a:sx n="23" d="100"/>
          <a:sy n="23" d="100"/>
        </p:scale>
        <p:origin x="3672" y="18"/>
      </p:cViewPr>
      <p:guideLst>
        <p:guide orient="horz" pos="10092"/>
        <p:guide pos="71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AFCB6-EDE5-424B-A690-404FB064B496}" type="datetimeFigureOut">
              <a:rPr lang="en-GB" smtClean="0"/>
              <a:t>16/02/2016</a:t>
            </a:fld>
            <a:endParaRPr lang="en-GB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GB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D9112-58F3-4175-A07E-65F78D65EE7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84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6D9112-58F3-4175-A07E-65F78D65EE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84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697038" y="29194125"/>
            <a:ext cx="4714875" cy="2135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pt-PT" altLang="pt-P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732713" y="29194125"/>
            <a:ext cx="7165975" cy="2135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pt-PT" altLang="pt-P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6219488" y="29194125"/>
            <a:ext cx="4714875" cy="2135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AAEE439D-3738-410C-9D87-B6DF02F9ECD7}" type="slidenum">
              <a:rPr lang="en-GB" altLang="pt-PT"/>
              <a:pPr/>
              <a:t>‹nº›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3379359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25" y="29525723"/>
            <a:ext cx="21994599" cy="3506385"/>
          </a:xfrm>
          <a:prstGeom prst="rect">
            <a:avLst/>
          </a:prstGeom>
        </p:spPr>
      </p:pic>
      <p:cxnSp>
        <p:nvCxnSpPr>
          <p:cNvPr id="8" name="Conexão reta 7"/>
          <p:cNvCxnSpPr/>
          <p:nvPr userDrawn="1"/>
        </p:nvCxnSpPr>
        <p:spPr>
          <a:xfrm flipH="1">
            <a:off x="0" y="6660010"/>
            <a:ext cx="22631400" cy="0"/>
          </a:xfrm>
          <a:prstGeom prst="line">
            <a:avLst/>
          </a:prstGeom>
          <a:ln w="3175">
            <a:solidFill>
              <a:srgbClr val="E3851D"/>
            </a:solidFill>
          </a:ln>
          <a:effectLst>
            <a:outerShdw blurRad="63500" dist="63500" dir="3420000" sx="99000" sy="99000" algn="t" rotWithShape="0">
              <a:prstClr val="black">
                <a:alpha val="24000"/>
              </a:prstClr>
            </a:outerShdw>
          </a:effectLst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09" y="185077"/>
            <a:ext cx="22316988" cy="25804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txStyles>
    <p:titleStyle>
      <a:lvl1pPr algn="ctr" defTabSz="3124200" rtl="0" eaLnBrk="0" fontAlgn="base" hangingPunct="0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24200" rtl="0" eaLnBrk="0" fontAlgn="base" hangingPunct="0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2pPr>
      <a:lvl3pPr algn="ctr" defTabSz="3124200" rtl="0" eaLnBrk="0" fontAlgn="base" hangingPunct="0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3pPr>
      <a:lvl4pPr algn="ctr" defTabSz="3124200" rtl="0" eaLnBrk="0" fontAlgn="base" hangingPunct="0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4pPr>
      <a:lvl5pPr algn="ctr" defTabSz="3124200" rtl="0" eaLnBrk="0" fontAlgn="base" hangingPunct="0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5pPr>
      <a:lvl6pPr marL="457200" algn="ctr" defTabSz="3124200" rtl="0" fontAlgn="base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6pPr>
      <a:lvl7pPr marL="914400" algn="ctr" defTabSz="3124200" rtl="0" fontAlgn="base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7pPr>
      <a:lvl8pPr marL="1371600" algn="ctr" defTabSz="3124200" rtl="0" fontAlgn="base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8pPr>
      <a:lvl9pPr marL="1828800" algn="ctr" defTabSz="3124200" rtl="0" fontAlgn="base">
        <a:spcBef>
          <a:spcPct val="0"/>
        </a:spcBef>
        <a:spcAft>
          <a:spcPct val="0"/>
        </a:spcAft>
        <a:defRPr sz="15000">
          <a:solidFill>
            <a:schemeClr val="tx2"/>
          </a:solidFill>
          <a:latin typeface="Times New Roman" pitchFamily="18" charset="0"/>
        </a:defRPr>
      </a:lvl9pPr>
    </p:titleStyle>
    <p:bodyStyle>
      <a:lvl1pPr marL="1171575" indent="-1171575" algn="l" defTabSz="3124200" rtl="0" eaLnBrk="0" fontAlgn="base" hangingPunct="0">
        <a:spcBef>
          <a:spcPct val="20000"/>
        </a:spcBef>
        <a:spcAft>
          <a:spcPct val="0"/>
        </a:spcAft>
        <a:buChar char="•"/>
        <a:defRPr sz="10900">
          <a:solidFill>
            <a:schemeClr val="tx1"/>
          </a:solidFill>
          <a:latin typeface="+mn-lt"/>
          <a:ea typeface="+mn-ea"/>
          <a:cs typeface="+mn-cs"/>
        </a:defRPr>
      </a:lvl1pPr>
      <a:lvl2pPr marL="2538413" indent="-976313" algn="l" defTabSz="3124200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05250" indent="-781050" algn="l" defTabSz="3124200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67350" indent="-781050" algn="l" defTabSz="3124200" rtl="0" eaLnBrk="0" fontAlgn="base" hangingPunct="0">
        <a:spcBef>
          <a:spcPct val="20000"/>
        </a:spcBef>
        <a:spcAft>
          <a:spcPct val="0"/>
        </a:spcAft>
        <a:buChar char="–"/>
        <a:defRPr sz="6800">
          <a:solidFill>
            <a:schemeClr val="tx1"/>
          </a:solidFill>
          <a:latin typeface="+mn-lt"/>
        </a:defRPr>
      </a:lvl4pPr>
      <a:lvl5pPr marL="7029450" indent="-781050" algn="l" defTabSz="3124200" rtl="0" eaLnBrk="0" fontAlgn="base" hangingPunct="0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5pPr>
      <a:lvl6pPr marL="7486650" indent="-781050" algn="l" defTabSz="31242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6pPr>
      <a:lvl7pPr marL="7943850" indent="-781050" algn="l" defTabSz="31242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7pPr>
      <a:lvl8pPr marL="8401050" indent="-781050" algn="l" defTabSz="31242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8pPr>
      <a:lvl9pPr marL="8858250" indent="-781050" algn="l" defTabSz="3124200" rtl="0" fontAlgn="base">
        <a:spcBef>
          <a:spcPct val="20000"/>
        </a:spcBef>
        <a:spcAft>
          <a:spcPct val="0"/>
        </a:spcAft>
        <a:buChar char="»"/>
        <a:defRPr sz="68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360014" y="11657105"/>
            <a:ext cx="13440041" cy="3648446"/>
            <a:chOff x="255588" y="16524288"/>
            <a:chExt cx="12738489" cy="3648446"/>
          </a:xfrm>
        </p:grpSpPr>
        <p:sp>
          <p:nvSpPr>
            <p:cNvPr id="2055" name="Rectangle 40"/>
            <p:cNvSpPr>
              <a:spLocks noChangeArrowheads="1"/>
            </p:cNvSpPr>
            <p:nvPr/>
          </p:nvSpPr>
          <p:spPr bwMode="auto">
            <a:xfrm>
              <a:off x="255588" y="16524288"/>
              <a:ext cx="7162800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GB" altLang="pt-PT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Methodology</a:t>
              </a:r>
              <a:r>
                <a:rPr lang="en-GB" altLang="pt-PT" sz="3600" b="1" dirty="0">
                  <a:solidFill>
                    <a:srgbClr val="46555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pt-PT" sz="4000" b="1" dirty="0">
                  <a:solidFill>
                    <a:srgbClr val="46555F"/>
                  </a:solidFill>
                </a:rPr>
                <a:t> </a:t>
              </a:r>
            </a:p>
          </p:txBody>
        </p:sp>
        <p:sp>
          <p:nvSpPr>
            <p:cNvPr id="2059" name="TextBox 228"/>
            <p:cNvSpPr txBox="1">
              <a:spLocks noChangeArrowheads="1"/>
            </p:cNvSpPr>
            <p:nvPr/>
          </p:nvSpPr>
          <p:spPr bwMode="auto">
            <a:xfrm>
              <a:off x="255588" y="17125746"/>
              <a:ext cx="12738489" cy="304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49263" indent="-449263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Concrete formulation with high content of fly ashes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Structural light weight concrete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Self compacting concrete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en-US" altLang="pt-PT" sz="40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pt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max. 200 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characters, including spaces)</a:t>
              </a:r>
              <a:endParaRPr lang="en-GB" altLang="pt-PT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324741" y="16408582"/>
            <a:ext cx="13475966" cy="3609996"/>
            <a:chOff x="255588" y="22639338"/>
            <a:chExt cx="12839169" cy="3609996"/>
          </a:xfrm>
        </p:grpSpPr>
        <p:sp>
          <p:nvSpPr>
            <p:cNvPr id="2056" name="Rectangle 41"/>
            <p:cNvSpPr>
              <a:spLocks noChangeArrowheads="1"/>
            </p:cNvSpPr>
            <p:nvPr/>
          </p:nvSpPr>
          <p:spPr bwMode="auto">
            <a:xfrm>
              <a:off x="255589" y="22639338"/>
              <a:ext cx="12839168" cy="6463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GB" altLang="pt-PT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Discussion of </a:t>
              </a:r>
              <a:r>
                <a:rPr lang="en-GB" altLang="pt-PT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Results</a:t>
              </a:r>
              <a:endParaRPr lang="en-GB" altLang="pt-PT" sz="3600" b="1" dirty="0">
                <a:solidFill>
                  <a:srgbClr val="46555F"/>
                </a:solidFill>
              </a:endParaRPr>
            </a:p>
          </p:txBody>
        </p:sp>
        <p:sp>
          <p:nvSpPr>
            <p:cNvPr id="2060" name="TextBox 228"/>
            <p:cNvSpPr txBox="1">
              <a:spLocks noChangeArrowheads="1"/>
            </p:cNvSpPr>
            <p:nvPr/>
          </p:nvSpPr>
          <p:spPr bwMode="auto">
            <a:xfrm>
              <a:off x="255588" y="23202346"/>
              <a:ext cx="12838548" cy="304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49263" indent="-449263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Compatible </a:t>
              </a: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mortars for conservation interventions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Repair mortars for reinforced concrete structures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Inspection and diagnosis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en-US" altLang="pt-PT" sz="40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pt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max. 200 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characters, including spaces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altLang="pt-PT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360013" y="21121609"/>
            <a:ext cx="13440042" cy="2818075"/>
            <a:chOff x="145254" y="27286836"/>
            <a:chExt cx="12927891" cy="2818075"/>
          </a:xfrm>
        </p:grpSpPr>
        <p:sp>
          <p:nvSpPr>
            <p:cNvPr id="2061" name="Rectangle 46"/>
            <p:cNvSpPr>
              <a:spLocks noChangeArrowheads="1"/>
            </p:cNvSpPr>
            <p:nvPr/>
          </p:nvSpPr>
          <p:spPr bwMode="auto">
            <a:xfrm>
              <a:off x="177004" y="27286836"/>
              <a:ext cx="127254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GB" altLang="pt-PT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 </a:t>
              </a:r>
              <a:r>
                <a:rPr lang="en-GB" altLang="pt-PT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Conclusions</a:t>
              </a:r>
              <a:r>
                <a:rPr lang="en-GB" altLang="pt-PT" sz="3600" b="1" dirty="0" smtClean="0">
                  <a:solidFill>
                    <a:srgbClr val="46555F"/>
                  </a:solidFill>
                </a:rPr>
                <a:t> </a:t>
              </a:r>
              <a:endParaRPr lang="en-GB" altLang="pt-PT" sz="3600" b="1" dirty="0">
                <a:solidFill>
                  <a:srgbClr val="46555F"/>
                </a:solidFill>
              </a:endParaRPr>
            </a:p>
          </p:txBody>
        </p:sp>
        <p:sp>
          <p:nvSpPr>
            <p:cNvPr id="2062" name="TextBox 228"/>
            <p:cNvSpPr txBox="1">
              <a:spLocks noChangeArrowheads="1"/>
            </p:cNvSpPr>
            <p:nvPr/>
          </p:nvSpPr>
          <p:spPr bwMode="auto">
            <a:xfrm>
              <a:off x="145254" y="27796587"/>
              <a:ext cx="12927891" cy="2308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49263" indent="-449263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Compatible </a:t>
              </a: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mortars for conservation </a:t>
              </a:r>
              <a:r>
                <a:rPr lang="en-GB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interventions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Acknowledgements</a:t>
              </a:r>
              <a:endParaRPr lang="en-GB" altLang="pt-P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(Arial,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en-US" altLang="pt-PT" sz="40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pt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max. 200 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characters, including spaces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altLang="pt-PT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52" name="Text Box 32"/>
          <p:cNvSpPr txBox="1">
            <a:spLocks noChangeArrowheads="1"/>
          </p:cNvSpPr>
          <p:nvPr/>
        </p:nvSpPr>
        <p:spPr bwMode="auto">
          <a:xfrm>
            <a:off x="395286" y="4506784"/>
            <a:ext cx="2150479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PT" altLang="pt-PT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pt-PT" altLang="pt-P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altLang="pt-PT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r>
              <a:rPr lang="pt-PT" altLang="pt-P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contact1@email.com </a:t>
            </a:r>
            <a:r>
              <a:rPr lang="pt-PT" altLang="pt-PT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altLang="pt-PT" sz="3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altLang="pt-PT" sz="3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normal, 32 </a:t>
            </a:r>
            <a:r>
              <a:rPr lang="pt-PT" altLang="pt-PT" sz="32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PT" altLang="pt-PT" sz="3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 eaLnBrk="1" hangingPunct="1">
              <a:spcBef>
                <a:spcPct val="50000"/>
              </a:spcBef>
            </a:pPr>
            <a:r>
              <a:rPr lang="pt-PT" altLang="pt-P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Supervisor(s)/</a:t>
            </a:r>
            <a:r>
              <a:rPr lang="pt-PT" altLang="pt-PT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pt-PT" altLang="pt-PT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contact2@email.com </a:t>
            </a:r>
            <a:r>
              <a:rPr lang="pt-PT" altLang="pt-PT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altLang="pt-PT" sz="3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3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normal, </a:t>
            </a:r>
            <a:r>
              <a:rPr lang="pt-PT" altLang="pt-PT" sz="3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</a:t>
            </a:r>
            <a:r>
              <a:rPr lang="pt-PT" altLang="pt-PT" sz="32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PT" altLang="pt-PT" sz="32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53" name="Text Box 33"/>
          <p:cNvSpPr txBox="1">
            <a:spLocks noChangeArrowheads="1"/>
          </p:cNvSpPr>
          <p:nvPr/>
        </p:nvSpPr>
        <p:spPr bwMode="auto">
          <a:xfrm>
            <a:off x="426440" y="3218212"/>
            <a:ext cx="214736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PT" altLang="pt-PT" sz="4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altLang="pt-PT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</a:t>
            </a:r>
            <a:r>
              <a:rPr lang="pt-PT" altLang="pt-PT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pt-PT" altLang="pt-PT" sz="4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itle</a:t>
            </a:r>
            <a:r>
              <a:rPr lang="pt-PT" altLang="pt-PT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altLang="pt-PT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altLang="pt-PT" sz="48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PT" altLang="pt-PT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bold, 48 </a:t>
            </a:r>
            <a:r>
              <a:rPr lang="pt-PT" altLang="pt-PT" sz="48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pt-PT" altLang="pt-PT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pt-PT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70 </a:t>
            </a:r>
            <a:r>
              <a:rPr lang="en-US" altLang="pt-PT" sz="4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characters, including </a:t>
            </a:r>
            <a:r>
              <a:rPr lang="en-US" altLang="pt-PT" sz="4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spaces</a:t>
            </a:r>
            <a:r>
              <a:rPr lang="en-US" altLang="pt-PT" sz="4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altLang="pt-PT" sz="4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57" name="Group 56"/>
          <p:cNvGrpSpPr>
            <a:grpSpLocks/>
          </p:cNvGrpSpPr>
          <p:nvPr/>
        </p:nvGrpSpPr>
        <p:grpSpPr bwMode="auto">
          <a:xfrm>
            <a:off x="360014" y="7452098"/>
            <a:ext cx="13475313" cy="3101976"/>
            <a:chOff x="179" y="3489"/>
            <a:chExt cx="8014" cy="1954"/>
          </a:xfrm>
        </p:grpSpPr>
        <p:sp>
          <p:nvSpPr>
            <p:cNvPr id="2070" name="Rectangle 38"/>
            <p:cNvSpPr>
              <a:spLocks noChangeArrowheads="1"/>
            </p:cNvSpPr>
            <p:nvPr/>
          </p:nvSpPr>
          <p:spPr bwMode="auto">
            <a:xfrm>
              <a:off x="179" y="3489"/>
              <a:ext cx="772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GB" altLang="pt-PT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Motivation and Objectives </a:t>
              </a:r>
              <a:r>
                <a:rPr lang="pt-PT" altLang="pt-PT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altLang="pt-PT" sz="4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endParaRPr lang="en-GB" altLang="pt-PT" sz="4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71" name="TextBox 228"/>
            <p:cNvSpPr txBox="1">
              <a:spLocks noChangeArrowheads="1"/>
            </p:cNvSpPr>
            <p:nvPr/>
          </p:nvSpPr>
          <p:spPr bwMode="auto">
            <a:xfrm>
              <a:off x="179" y="3873"/>
              <a:ext cx="8014" cy="1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49263" indent="-449263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GB" altLang="pt-P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R&amp;D - MSc </a:t>
              </a:r>
              <a:r>
                <a:rPr lang="en-GB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thesis</a:t>
              </a:r>
              <a:r>
                <a:rPr lang="en-GB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GB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young researchers program</a:t>
              </a:r>
              <a:endParaRPr lang="en-GB" altLang="pt-P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Description of the main </a:t>
              </a:r>
              <a:r>
                <a:rPr lang="en-US" altLang="pt-PT" sz="4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objectives</a:t>
              </a: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Arial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40 </a:t>
              </a:r>
              <a:r>
                <a:rPr lang="en-US" altLang="pt-PT" sz="40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pt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max. 200 characters, including spaces)</a:t>
              </a:r>
              <a:endParaRPr lang="en-GB" altLang="pt-PT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393021" y="25042714"/>
            <a:ext cx="13475313" cy="3744416"/>
            <a:chOff x="284163" y="10802938"/>
            <a:chExt cx="12194119" cy="3744416"/>
          </a:xfrm>
        </p:grpSpPr>
        <p:sp>
          <p:nvSpPr>
            <p:cNvPr id="2054" name="Rectangle 39"/>
            <p:cNvSpPr>
              <a:spLocks noChangeArrowheads="1"/>
            </p:cNvSpPr>
            <p:nvPr/>
          </p:nvSpPr>
          <p:spPr bwMode="auto">
            <a:xfrm>
              <a:off x="284163" y="10802938"/>
              <a:ext cx="90678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GB" altLang="pt-PT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References</a:t>
              </a:r>
              <a:endParaRPr lang="en-GB" altLang="pt-PT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8" name="TextBox 228"/>
            <p:cNvSpPr txBox="1">
              <a:spLocks noChangeArrowheads="1"/>
            </p:cNvSpPr>
            <p:nvPr/>
          </p:nvSpPr>
          <p:spPr bwMode="auto">
            <a:xfrm>
              <a:off x="284163" y="11315700"/>
              <a:ext cx="12194119" cy="3231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449263" indent="-449263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GB" altLang="pt-PT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  <a:endParaRPr lang="en-US" altLang="pt-P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  <a:endParaRPr lang="en-US" altLang="pt-P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  <a:endParaRPr lang="en-US" altLang="pt-PT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Arial,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 </a:t>
              </a:r>
              <a:r>
                <a:rPr lang="en-US" altLang="pt-PT" sz="40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pt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max. 200 </a:t>
              </a:r>
              <a:r>
                <a:rPr lang="en-US" altLang="pt-PT" sz="40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characters, including spaces</a:t>
              </a:r>
              <a:r>
                <a:rPr lang="en-US" altLang="pt-PT" sz="40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GB" altLang="pt-PT" sz="4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63" name="Picture 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40076" y="7372516"/>
            <a:ext cx="7560000" cy="504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40076" y="12864155"/>
            <a:ext cx="756000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5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40076" y="23700045"/>
            <a:ext cx="7560000" cy="5066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5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7"/>
          <a:stretch/>
        </p:blipFill>
        <p:spPr bwMode="auto">
          <a:xfrm>
            <a:off x="14340076" y="18354412"/>
            <a:ext cx="7560000" cy="488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94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176</Words>
  <Application>Microsoft Office PowerPoint</Application>
  <PresentationFormat>Personalizados</PresentationFormat>
  <Paragraphs>29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Default Design</vt:lpstr>
      <vt:lpstr>Apresentação do PowerPoint</vt:lpstr>
    </vt:vector>
  </TitlesOfParts>
  <Company>Gatos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BM</dc:creator>
  <cp:lastModifiedBy>Adriano Cerqueira</cp:lastModifiedBy>
  <cp:revision>43</cp:revision>
  <dcterms:created xsi:type="dcterms:W3CDTF">2014-09-12T19:50:14Z</dcterms:created>
  <dcterms:modified xsi:type="dcterms:W3CDTF">2016-02-16T11:46:13Z</dcterms:modified>
</cp:coreProperties>
</file>